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55" autoAdjust="0"/>
    <p:restoredTop sz="94660"/>
  </p:normalViewPr>
  <p:slideViewPr>
    <p:cSldViewPr snapToGrid="0">
      <p:cViewPr>
        <p:scale>
          <a:sx n="50" d="100"/>
          <a:sy n="50" d="100"/>
        </p:scale>
        <p:origin x="31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Dokumenty\Pracovn&#237;\2022\KONECNA%20VERZE%20CP%20-%20programy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Dokumenty\Pracovn&#237;\2022\KONECNA%20VERZE%20CP%20-%20programy%20202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C8-4A94-99EF-38093C0993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C8-4A94-99EF-38093C0993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C8-4A94-99EF-38093C0993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C8-4A94-99EF-38093C0993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C8-4A94-99EF-38093C0993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C8-4A94-99EF-38093C09930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C8-4A94-99EF-38093C09930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C8-4A94-99EF-38093C09930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4C8-4A94-99EF-38093C09930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4C8-4A94-99EF-38093C09930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4C8-4A94-99EF-38093C09930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4C8-4A94-99EF-38093C09930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4C8-4A94-99EF-38093C09930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4C8-4A94-99EF-38093C09930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E4C8-4A94-99EF-38093C09930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E4C8-4A94-99EF-38093C099300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E4C8-4A94-99EF-38093C099300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E4C8-4A94-99EF-38093C099300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E4C8-4A94-99EF-38093C099300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E4C8-4A94-99EF-38093C099300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E4C8-4A94-99EF-38093C099300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E4C8-4A94-99EF-38093C099300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E4C8-4A94-99EF-38093C099300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E4C8-4A94-99EF-38093C099300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E4C8-4A94-99EF-38093C099300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E4C8-4A94-99EF-38093C099300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E4C8-4A94-99EF-38093C0993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List3!$A$1:$A$27</c:f>
              <c:strCache>
                <c:ptCount val="27"/>
                <c:pt idx="0">
                  <c:v>Kryšpín, špína, špindíra</c:v>
                </c:pt>
                <c:pt idx="1">
                  <c:v>Jiný svět</c:v>
                </c:pt>
                <c:pt idx="2">
                  <c:v>Já jsem já - ale kdo to vlastně je?</c:v>
                </c:pt>
                <c:pt idx="3">
                  <c:v>Často vám někdo říká, co máte dělat? </c:v>
                </c:pt>
                <c:pt idx="4">
                  <c:v>Drogy kolem nás</c:v>
                </c:pt>
                <c:pt idx="5">
                  <c:v>Vesnická a městská myš</c:v>
                </c:pt>
                <c:pt idx="6">
                  <c:v>O zlém draku Koroňákovi</c:v>
                </c:pt>
                <c:pt idx="7">
                  <c:v>Nejsem divnej, když jsem jinej</c:v>
                </c:pt>
                <c:pt idx="8">
                  <c:v>My jako jeden celek</c:v>
                </c:pt>
                <c:pt idx="9">
                  <c:v>Kdo je jinej, není divnej</c:v>
                </c:pt>
                <c:pt idx="10">
                  <c:v>Čeho je moc, toho je příliš - internet</c:v>
                </c:pt>
                <c:pt idx="11">
                  <c:v>Bez práce není legrace</c:v>
                </c:pt>
                <c:pt idx="12">
                  <c:v>Zdravíčko, sousede!</c:v>
                </c:pt>
                <c:pt idx="13">
                  <c:v>Mám co říct!</c:v>
                </c:pt>
                <c:pt idx="14">
                  <c:v>Lapeni v síti</c:v>
                </c:pt>
                <c:pt idx="15">
                  <c:v>Jak přežít, když se často bojím?</c:v>
                </c:pt>
                <c:pt idx="16">
                  <c:v>Čeho je moc, toho je příliš - návykové látky</c:v>
                </c:pt>
                <c:pt idx="17">
                  <c:v>Co máme společného </c:v>
                </c:pt>
                <c:pt idx="18">
                  <c:v>Kyberbezpečí</c:v>
                </c:pt>
                <c:pt idx="19">
                  <c:v>Kdy je sex (ne)bezpečný</c:v>
                </c:pt>
                <c:pt idx="20">
                  <c:v>Jako ty!</c:v>
                </c:pt>
                <c:pt idx="21">
                  <c:v>Zdravá třída</c:v>
                </c:pt>
                <c:pt idx="22">
                  <c:v>Ve zdravém těle, zdravý duch</c:v>
                </c:pt>
                <c:pt idx="23">
                  <c:v>Někoho chci následovat</c:v>
                </c:pt>
                <c:pt idx="24">
                  <c:v>Nedej se!</c:v>
                </c:pt>
                <c:pt idx="25">
                  <c:v>Lily a momo</c:v>
                </c:pt>
                <c:pt idx="26">
                  <c:v>Léňa s Jéňou sami doma</c:v>
                </c:pt>
              </c:strCache>
            </c:strRef>
          </c:cat>
          <c:val>
            <c:numRef>
              <c:f>List3!$B$1:$B$27</c:f>
              <c:numCache>
                <c:formatCode>General</c:formatCode>
                <c:ptCount val="27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10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6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E4C8-4A94-99EF-38093C09930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CE-4A5B-AAA7-012A05D6B5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E-4A5B-AAA7-012A05D6B5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List4!$A$1:$A$2</c:f>
              <c:strCache>
                <c:ptCount val="2"/>
                <c:pt idx="0">
                  <c:v>Programy zaměřené na kyberbezpečí</c:v>
                </c:pt>
                <c:pt idx="1">
                  <c:v>Ostatní</c:v>
                </c:pt>
              </c:strCache>
            </c:strRef>
          </c:cat>
          <c:val>
            <c:numRef>
              <c:f>List4!$B$1:$B$2</c:f>
              <c:numCache>
                <c:formatCode>General</c:formatCode>
                <c:ptCount val="2"/>
                <c:pt idx="0">
                  <c:v>11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CE-4A5B-AAA7-012A05D6B52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8BDE64-73DA-4F8B-9C53-7E6E73317AE7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CDCEF3-0C72-4F69-9ABB-8CD890A7DD56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02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DE64-73DA-4F8B-9C53-7E6E73317AE7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CEF3-0C72-4F69-9ABB-8CD890A7DD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35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DE64-73DA-4F8B-9C53-7E6E73317AE7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CEF3-0C72-4F69-9ABB-8CD890A7DD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35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DE64-73DA-4F8B-9C53-7E6E73317AE7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CEF3-0C72-4F69-9ABB-8CD890A7DD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72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DE64-73DA-4F8B-9C53-7E6E73317AE7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CEF3-0C72-4F69-9ABB-8CD890A7DD56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94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DE64-73DA-4F8B-9C53-7E6E73317AE7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CEF3-0C72-4F69-9ABB-8CD890A7DD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26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DE64-73DA-4F8B-9C53-7E6E73317AE7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CEF3-0C72-4F69-9ABB-8CD890A7DD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34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DE64-73DA-4F8B-9C53-7E6E73317AE7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CEF3-0C72-4F69-9ABB-8CD890A7DD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45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DE64-73DA-4F8B-9C53-7E6E73317AE7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CEF3-0C72-4F69-9ABB-8CD890A7DD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95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DE64-73DA-4F8B-9C53-7E6E73317AE7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CEF3-0C72-4F69-9ABB-8CD890A7DD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16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DE64-73DA-4F8B-9C53-7E6E73317AE7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CEF3-0C72-4F69-9ABB-8CD890A7DD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05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18BDE64-73DA-4F8B-9C53-7E6E73317AE7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1CDCEF3-0C72-4F69-9ABB-8CD890A7DD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34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sveta.nukib.cz/local/dashboard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y.nic.cz/files/edice/online_zoo.pdf" TargetMode="External"/><Relationship Id="rId2" Type="http://schemas.openxmlformats.org/officeDocument/2006/relationships/hyperlink" Target="https://upload.wikimedia.org/wikipedia/commons/thumb/1/13/Facebook_like_thumb.png/1196px-Facebook_like_thumb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veta.nukib.cz/local/dashborard" TargetMode="External"/><Relationship Id="rId5" Type="http://schemas.openxmlformats.org/officeDocument/2006/relationships/hyperlink" Target="https://knihy.nic.cz/files/edice/online_zoo.mp3" TargetMode="External"/><Relationship Id="rId4" Type="http://schemas.openxmlformats.org/officeDocument/2006/relationships/hyperlink" Target="https://www.nic.cz/files/edice/Metodika_ON-LINE_ZOO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nihy.nic.cz/files/edice/online_zoo.mp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CED29-FD50-484A-9581-7448F2FFA5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Centrum prevence </a:t>
            </a:r>
            <a:r>
              <a:rPr lang="cs-CZ" dirty="0" err="1"/>
              <a:t>CéPéčko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DACBCB-8DDF-4E88-8CD4-4F9275941E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Prevence zaměřená na rizikové užívání internetu</a:t>
            </a:r>
          </a:p>
        </p:txBody>
      </p:sp>
      <p:pic>
        <p:nvPicPr>
          <p:cNvPr id="1026" name="Picture 2" descr="piktogram_cepecko_obdelnik">
            <a:extLst>
              <a:ext uri="{FF2B5EF4-FFF2-40B4-BE49-F238E27FC236}">
                <a16:creationId xmlns:a16="http://schemas.microsoft.com/office/drawing/2014/main" id="{A9F19421-A060-4C4B-9749-A0D9F9EDD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9" y="5109866"/>
            <a:ext cx="2074264" cy="1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84EE06F6-B358-4A23-93E5-3DA160BCF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088" y="5109866"/>
            <a:ext cx="2822794" cy="10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459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69C37-722A-4453-827B-39B089CC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On-line svět zvířátek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F26CFE-0F92-452A-8479-2C60DD221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00" t="23556" r="7874" b="7111"/>
          <a:stretch/>
        </p:blipFill>
        <p:spPr>
          <a:xfrm>
            <a:off x="2042160" y="1493520"/>
            <a:ext cx="763524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46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02390-F60F-4127-BA51-BBD8BCD8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Kyberbezpečí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498DC6-8F31-4D1F-8614-D14B828C2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2209800"/>
            <a:ext cx="4678680" cy="4038600"/>
          </a:xfrm>
        </p:spPr>
        <p:txBody>
          <a:bodyPr/>
          <a:lstStyle/>
          <a:p>
            <a:r>
              <a:rPr lang="cs-CZ" dirty="0"/>
              <a:t>Národní úřad pro kybernetickou a informační bezpečnost</a:t>
            </a:r>
          </a:p>
          <a:p>
            <a:r>
              <a:rPr lang="cs-CZ" dirty="0">
                <a:hlinkClick r:id="rId2"/>
              </a:rPr>
              <a:t>NUKIB (GUEST)</a:t>
            </a:r>
            <a:endParaRPr lang="cs-CZ" dirty="0"/>
          </a:p>
          <a:p>
            <a:r>
              <a:rPr lang="cs-CZ" dirty="0"/>
              <a:t>Kurzy pro děti, mladistvé i dospělé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156BD0-947A-4D40-A12A-7527F5D934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1" t="11111" r="3999" b="16445"/>
          <a:stretch/>
        </p:blipFill>
        <p:spPr>
          <a:xfrm>
            <a:off x="5242560" y="2209800"/>
            <a:ext cx="669718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9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0CA24-2C50-41AB-8981-B6C97C6CDE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4" name="Picture 2" descr="piktogram_cepecko_obdelnik">
            <a:extLst>
              <a:ext uri="{FF2B5EF4-FFF2-40B4-BE49-F238E27FC236}">
                <a16:creationId xmlns:a16="http://schemas.microsoft.com/office/drawing/2014/main" id="{CD4FF4E4-0DC4-47E4-B586-0CDEA011A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9" y="5109866"/>
            <a:ext cx="2074264" cy="1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7CC4610-0DA1-4977-A3F3-72EEA1631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088" y="5109866"/>
            <a:ext cx="2822794" cy="10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310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DB663-04E8-488A-AA32-9473DD218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E2A80A-C274-45F4-B1B2-07FD49790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hlinkClick r:id="rId2"/>
              </a:rPr>
              <a:t>https://upload.wikimedia.org/wikipedia/commons/thumb/1/13/Facebook_like_thumb.png/1196px-Facebook_like_thumb.png</a:t>
            </a:r>
            <a:r>
              <a:rPr lang="cs-CZ" sz="2000" dirty="0"/>
              <a:t> </a:t>
            </a:r>
          </a:p>
          <a:p>
            <a:r>
              <a:rPr lang="cs-CZ" sz="2000" dirty="0">
                <a:hlinkClick r:id="rId3"/>
              </a:rPr>
              <a:t>https://knihy.nic.cz/files/edice/online_zoo.pdf</a:t>
            </a:r>
            <a:endParaRPr lang="cs-CZ" sz="2000" dirty="0"/>
          </a:p>
          <a:p>
            <a:r>
              <a:rPr lang="cs-CZ" sz="2000" dirty="0">
                <a:hlinkClick r:id="rId4"/>
              </a:rPr>
              <a:t>https://www.nic.cz/files/edice/Metodika_ON-LINE_ZOO.pdf</a:t>
            </a:r>
            <a:endParaRPr lang="cs-CZ" sz="2000" dirty="0"/>
          </a:p>
          <a:p>
            <a:r>
              <a:rPr lang="cs-CZ" sz="2000" dirty="0">
                <a:hlinkClick r:id="rId5"/>
              </a:rPr>
              <a:t>https://knihy.nic.cz/files/edice/online_zoo.mp3</a:t>
            </a:r>
            <a:endParaRPr lang="cs-CZ" sz="2000" dirty="0"/>
          </a:p>
          <a:p>
            <a:r>
              <a:rPr lang="cs-CZ" sz="2000" dirty="0">
                <a:hlinkClick r:id="rId6"/>
              </a:rPr>
              <a:t>https://osveta.nukib.cz/local/dashborard</a:t>
            </a:r>
            <a:endParaRPr lang="cs-CZ" sz="2000" dirty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90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D7D74-D62E-469D-870F-D21E4E87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Centrum prevence </a:t>
            </a:r>
            <a:r>
              <a:rPr lang="cs-CZ" b="1" dirty="0" err="1"/>
              <a:t>CéPéčko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EC9A1D-8317-414E-932F-062317E35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839778"/>
            <a:ext cx="5227820" cy="4256222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Posilování a upevňování pozitivních postojů a motivace ke zdravému životnímu stylu</a:t>
            </a:r>
          </a:p>
          <a:p>
            <a:r>
              <a:rPr lang="cs-CZ" sz="2400" dirty="0"/>
              <a:t>Zvyšování obranných faktorů osobnosti, snižování rizikových faktorů, poskytování informací, zkvalitnění klimatu třídy</a:t>
            </a:r>
          </a:p>
          <a:p>
            <a:r>
              <a:rPr lang="cs-CZ" sz="2400" dirty="0"/>
              <a:t>Děti od 5 let, 1. stupeň ZŠ, 2. stupeň ZŠ, 1.a 2. ročníky SŠ</a:t>
            </a:r>
          </a:p>
          <a:p>
            <a:r>
              <a:rPr lang="cs-CZ" sz="2400" dirty="0"/>
              <a:t>Rodiče, učitelé, veřejnost</a:t>
            </a:r>
          </a:p>
          <a:p>
            <a:r>
              <a:rPr lang="cs-CZ" sz="2400" dirty="0"/>
              <a:t>KAB model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8FCF38-252E-464F-9292-07804D414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001" y="1839778"/>
            <a:ext cx="3187927" cy="425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3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A11D20-11A1-4C2E-82CF-D6513238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54767"/>
            <a:ext cx="9875520" cy="1356360"/>
          </a:xfrm>
        </p:spPr>
        <p:txBody>
          <a:bodyPr/>
          <a:lstStyle/>
          <a:p>
            <a:r>
              <a:rPr lang="cs-CZ" dirty="0"/>
              <a:t>Programy ve školním roce 2021/2022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842552B-8D7D-4E2D-A74C-BA6FE63007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225913"/>
              </p:ext>
            </p:extLst>
          </p:nvPr>
        </p:nvGraphicFramePr>
        <p:xfrm>
          <a:off x="2113613" y="1287779"/>
          <a:ext cx="7620937" cy="521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762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A88C1C-B902-4759-A1A5-953CA7B8A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Programy zaměřené na </a:t>
            </a:r>
            <a:r>
              <a:rPr lang="cs-CZ" b="1" dirty="0" err="1"/>
              <a:t>kyberbezpečí</a:t>
            </a:r>
            <a:endParaRPr lang="cs-CZ" b="1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C6A16A52-EA70-4A52-A30A-B4AEFAAEA3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733777"/>
              </p:ext>
            </p:extLst>
          </p:nvPr>
        </p:nvGraphicFramePr>
        <p:xfrm>
          <a:off x="2488368" y="1648919"/>
          <a:ext cx="7689954" cy="484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66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FB2309-3FF6-4430-9991-1DC07680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Programy zaměřené na </a:t>
            </a:r>
            <a:r>
              <a:rPr lang="cs-CZ" b="1" dirty="0" err="1"/>
              <a:t>kyberbezpečí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BC6DAD-5DED-46F3-9B18-10D49A708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7909560" cy="4038600"/>
          </a:xfrm>
        </p:spPr>
        <p:txBody>
          <a:bodyPr>
            <a:normAutofit/>
          </a:bodyPr>
          <a:lstStyle/>
          <a:p>
            <a:r>
              <a:rPr lang="cs-CZ" sz="2400" b="1" dirty="0" err="1"/>
              <a:t>Kyberbezpečí</a:t>
            </a:r>
            <a:r>
              <a:rPr lang="cs-CZ" sz="2400" b="1" dirty="0"/>
              <a:t> </a:t>
            </a:r>
            <a:r>
              <a:rPr lang="cs-CZ" sz="2400" dirty="0"/>
              <a:t>(4.,5. třídy)</a:t>
            </a:r>
            <a:endParaRPr lang="cs-CZ" sz="2400" b="1" dirty="0"/>
          </a:p>
          <a:p>
            <a:pPr lvl="1"/>
            <a:r>
              <a:rPr lang="cs-CZ" sz="2400" dirty="0"/>
              <a:t>Specifická prevence </a:t>
            </a:r>
            <a:r>
              <a:rPr lang="cs-CZ" sz="2400" dirty="0" err="1"/>
              <a:t>netolismu</a:t>
            </a:r>
            <a:r>
              <a:rPr lang="cs-CZ" sz="2400" dirty="0"/>
              <a:t>, </a:t>
            </a:r>
            <a:r>
              <a:rPr lang="cs-CZ" sz="2400" dirty="0" err="1"/>
              <a:t>kyberšikany</a:t>
            </a:r>
            <a:r>
              <a:rPr lang="cs-CZ" sz="2400" dirty="0"/>
              <a:t> a </a:t>
            </a:r>
            <a:r>
              <a:rPr lang="cs-CZ" sz="2400" dirty="0" err="1"/>
              <a:t>nomofobie</a:t>
            </a:r>
            <a:endParaRPr lang="cs-CZ" sz="2400" dirty="0"/>
          </a:p>
          <a:p>
            <a:pPr lvl="1"/>
            <a:r>
              <a:rPr lang="cs-CZ" sz="2400" dirty="0"/>
              <a:t>Zásady bezpečného chování na internetu a sociálních sítích</a:t>
            </a:r>
          </a:p>
          <a:p>
            <a:pPr lvl="1"/>
            <a:r>
              <a:rPr lang="cs-CZ" sz="2400" dirty="0"/>
              <a:t>Rizika virtuální komunikace, obrana proti virtuálnímu nátlaku</a:t>
            </a:r>
          </a:p>
          <a:p>
            <a:r>
              <a:rPr lang="cs-CZ" sz="2400" b="1" dirty="0"/>
              <a:t>Lapeni v síti </a:t>
            </a:r>
            <a:r>
              <a:rPr lang="cs-CZ" sz="2400" dirty="0"/>
              <a:t>(6. – 9. třídy)</a:t>
            </a:r>
          </a:p>
          <a:p>
            <a:pPr lvl="1"/>
            <a:r>
              <a:rPr lang="cs-CZ" sz="2400" dirty="0"/>
              <a:t>Specifická prevence </a:t>
            </a:r>
            <a:r>
              <a:rPr lang="cs-CZ" sz="2400" dirty="0" err="1"/>
              <a:t>netolismu</a:t>
            </a:r>
            <a:r>
              <a:rPr lang="cs-CZ" sz="2400" dirty="0"/>
              <a:t>, </a:t>
            </a:r>
            <a:r>
              <a:rPr lang="cs-CZ" sz="2400" dirty="0" err="1"/>
              <a:t>kyberšikany</a:t>
            </a:r>
            <a:r>
              <a:rPr lang="cs-CZ" sz="2400" dirty="0"/>
              <a:t> a </a:t>
            </a:r>
            <a:r>
              <a:rPr lang="cs-CZ" sz="2400" dirty="0" err="1"/>
              <a:t>nomofobie</a:t>
            </a:r>
            <a:endParaRPr lang="cs-CZ" sz="2400" dirty="0"/>
          </a:p>
          <a:p>
            <a:pPr lvl="1"/>
            <a:r>
              <a:rPr lang="cs-CZ" sz="2400" dirty="0"/>
              <a:t>Sociální sítě, </a:t>
            </a:r>
            <a:r>
              <a:rPr lang="cs-CZ" sz="2400" dirty="0" err="1"/>
              <a:t>hoaxy</a:t>
            </a:r>
            <a:r>
              <a:rPr lang="cs-CZ" sz="2400" dirty="0"/>
              <a:t>, </a:t>
            </a:r>
            <a:r>
              <a:rPr lang="cs-CZ" sz="2400" dirty="0" err="1"/>
              <a:t>kybergrooming</a:t>
            </a:r>
            <a:r>
              <a:rPr lang="cs-CZ" sz="2400" dirty="0"/>
              <a:t>, </a:t>
            </a:r>
            <a:r>
              <a:rPr lang="cs-CZ" sz="2400" dirty="0" err="1"/>
              <a:t>sexting</a:t>
            </a:r>
            <a:r>
              <a:rPr lang="cs-CZ" sz="2400" dirty="0"/>
              <a:t>, zabezpečení uživatelských účtů</a:t>
            </a:r>
          </a:p>
        </p:txBody>
      </p:sp>
      <p:pic>
        <p:nvPicPr>
          <p:cNvPr id="2050" name="Picture 2" descr="File:Facebook like thumb.png - Wikimedia Commons">
            <a:extLst>
              <a:ext uri="{FF2B5EF4-FFF2-40B4-BE49-F238E27FC236}">
                <a16:creationId xmlns:a16="http://schemas.microsoft.com/office/drawing/2014/main" id="{CAA9DAD4-59E3-464D-AE9D-994D1ADF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779" y="2519876"/>
            <a:ext cx="2770821" cy="237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9D06D7B-2362-4E00-9B6D-3B6ACF37A2F5}"/>
              </a:ext>
            </a:extLst>
          </p:cNvPr>
          <p:cNvSpPr txBox="1"/>
          <p:nvPr/>
        </p:nvSpPr>
        <p:spPr>
          <a:xfrm>
            <a:off x="9814560" y="6096000"/>
            <a:ext cx="217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https://upload.wikimedia.org/wikipedia/commons/thumb/1/13/Facebook_like_thumb.png/1196px-Facebook_like_thumb.png</a:t>
            </a:r>
          </a:p>
        </p:txBody>
      </p:sp>
    </p:spTree>
    <p:extLst>
      <p:ext uri="{BB962C8B-B14F-4D97-AF65-F5344CB8AC3E}">
        <p14:creationId xmlns:p14="http://schemas.microsoft.com/office/powerpoint/2010/main" val="242531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7E152-43EF-4D90-BE2C-7D2777A1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Programy zaměřené na </a:t>
            </a:r>
            <a:r>
              <a:rPr lang="cs-CZ" b="1" dirty="0" err="1"/>
              <a:t>kyberbezpečí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95ACBE-17DD-4329-9983-BACFBD2E7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4251960" cy="4038600"/>
          </a:xfrm>
        </p:spPr>
        <p:txBody>
          <a:bodyPr>
            <a:normAutofit/>
          </a:bodyPr>
          <a:lstStyle/>
          <a:p>
            <a:r>
              <a:rPr lang="cs-CZ" sz="2400" b="1" dirty="0"/>
              <a:t>On-line svět zvířátek </a:t>
            </a:r>
            <a:r>
              <a:rPr lang="cs-CZ" sz="2400" dirty="0"/>
              <a:t>(1. – 3. třída)</a:t>
            </a:r>
          </a:p>
          <a:p>
            <a:pPr lvl="1"/>
            <a:r>
              <a:rPr lang="cs-CZ" sz="2400" dirty="0"/>
              <a:t>Nebezpečí virtuálního světa</a:t>
            </a:r>
          </a:p>
          <a:p>
            <a:pPr lvl="1"/>
            <a:r>
              <a:rPr lang="cs-CZ" sz="2400" dirty="0"/>
              <a:t>Podle knihy Daniely Drobné a </a:t>
            </a:r>
            <a:r>
              <a:rPr lang="cs-CZ" sz="2400" dirty="0" err="1"/>
              <a:t>Achmeda</a:t>
            </a:r>
            <a:r>
              <a:rPr lang="cs-CZ" sz="2400" dirty="0"/>
              <a:t> </a:t>
            </a:r>
            <a:r>
              <a:rPr lang="cs-CZ" sz="2400" dirty="0" err="1"/>
              <a:t>Abdel-Salama</a:t>
            </a:r>
            <a:r>
              <a:rPr lang="cs-CZ" sz="2400" dirty="0"/>
              <a:t> „On-line ZOO“</a:t>
            </a:r>
          </a:p>
          <a:p>
            <a:pPr marL="274320" lvl="1" indent="0">
              <a:buNone/>
            </a:pPr>
            <a:endParaRPr lang="cs-CZ" sz="2400" dirty="0"/>
          </a:p>
          <a:p>
            <a:pPr marL="274320" lvl="1" indent="0">
              <a:buNone/>
            </a:pPr>
            <a:r>
              <a:rPr lang="cs-CZ" sz="2400" dirty="0">
                <a:hlinkClick r:id="rId2"/>
              </a:rPr>
              <a:t>https://knihy.nic.cz/files/edice/online_zoo.mp3</a:t>
            </a:r>
            <a:endParaRPr lang="cs-CZ" sz="2400" dirty="0"/>
          </a:p>
          <a:p>
            <a:pPr marL="274320" lvl="1" indent="0">
              <a:buNone/>
            </a:pP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3473079-F8E4-4033-BA6C-70F23F136E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25" t="16667" r="12625" b="14889"/>
          <a:stretch/>
        </p:blipFill>
        <p:spPr>
          <a:xfrm>
            <a:off x="5541025" y="2057400"/>
            <a:ext cx="5477495" cy="374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6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B661F-9170-4BB5-B45F-16D7D5896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On-line svět zvířátek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3F91B4E-9822-456C-BB5D-2E30809B6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0" t="17111" r="11001" b="12000"/>
          <a:stretch/>
        </p:blipFill>
        <p:spPr>
          <a:xfrm>
            <a:off x="411480" y="1965960"/>
            <a:ext cx="5669280" cy="381540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58F6DE3-ABBD-4B51-8C53-34FA5D24C5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00" t="18889" r="12875" b="12666"/>
          <a:stretch/>
        </p:blipFill>
        <p:spPr>
          <a:xfrm>
            <a:off x="6080760" y="1965960"/>
            <a:ext cx="5669280" cy="385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0CD24-3194-4152-9B46-4442307E0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On-line svět zvířátek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5339ED-A093-4BB2-B1A0-60229AF51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50" t="23556" r="11875" b="10444"/>
          <a:stretch/>
        </p:blipFill>
        <p:spPr>
          <a:xfrm>
            <a:off x="441960" y="2083048"/>
            <a:ext cx="5654040" cy="372339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540B008-A247-418F-86BC-AC59A9132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00" t="20222" r="12875" b="7333"/>
          <a:stretch/>
        </p:blipFill>
        <p:spPr>
          <a:xfrm>
            <a:off x="6339840" y="2116690"/>
            <a:ext cx="5035559" cy="36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8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E3C7A-5083-423F-BE0D-679822150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On-line svět zvířátek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84BD71-CA73-4B11-8EED-B2391CC10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20889" r="13000" b="6667"/>
          <a:stretch/>
        </p:blipFill>
        <p:spPr>
          <a:xfrm>
            <a:off x="277349" y="2103120"/>
            <a:ext cx="5421700" cy="40538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7EAB030-6D0A-4475-9A0B-535971DE5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26" t="19111" r="12249" b="11555"/>
          <a:stretch/>
        </p:blipFill>
        <p:spPr>
          <a:xfrm>
            <a:off x="6080760" y="2103120"/>
            <a:ext cx="5833891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24743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273</TotalTime>
  <Words>348</Words>
  <Application>Microsoft Office PowerPoint</Application>
  <PresentationFormat>Širokoúhlá obrazovka</PresentationFormat>
  <Paragraphs>40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Corbel</vt:lpstr>
      <vt:lpstr>Základ</vt:lpstr>
      <vt:lpstr>Centrum prevence CéPéčko</vt:lpstr>
      <vt:lpstr>Centrum prevence CéPéčko</vt:lpstr>
      <vt:lpstr>Programy ve školním roce 2021/2022</vt:lpstr>
      <vt:lpstr>Programy zaměřené na kyberbezpečí</vt:lpstr>
      <vt:lpstr>Programy zaměřené na kyberbezpečí</vt:lpstr>
      <vt:lpstr>Programy zaměřené na kyberbezpečí</vt:lpstr>
      <vt:lpstr>On-line svět zvířátek</vt:lpstr>
      <vt:lpstr>On-line svět zvířátek</vt:lpstr>
      <vt:lpstr>On-line svět zvířátek</vt:lpstr>
      <vt:lpstr>On-line svět zvířátek</vt:lpstr>
      <vt:lpstr>Kyberbezpečí</vt:lpstr>
      <vt:lpstr>Děkuji za pozornost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prevence CéPéčko</dc:title>
  <dc:creator>Eliška Jandásková</dc:creator>
  <cp:lastModifiedBy>Eliška Jandásková</cp:lastModifiedBy>
  <cp:revision>11</cp:revision>
  <dcterms:created xsi:type="dcterms:W3CDTF">2022-08-22T08:41:14Z</dcterms:created>
  <dcterms:modified xsi:type="dcterms:W3CDTF">2022-08-22T13:15:09Z</dcterms:modified>
</cp:coreProperties>
</file>